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4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62" r:id="rId1"/>
  </p:sldMasterIdLst>
  <p:notesMasterIdLst>
    <p:notesMasterId r:id="rId38"/>
  </p:notesMasterIdLst>
  <p:handoutMasterIdLst>
    <p:handoutMasterId r:id="rId39"/>
  </p:handoutMasterIdLst>
  <p:sldIdLst>
    <p:sldId id="354" r:id="rId2"/>
    <p:sldId id="413" r:id="rId3"/>
    <p:sldId id="417" r:id="rId4"/>
    <p:sldId id="423" r:id="rId5"/>
    <p:sldId id="424" r:id="rId6"/>
    <p:sldId id="425" r:id="rId7"/>
    <p:sldId id="421" r:id="rId8"/>
    <p:sldId id="426" r:id="rId9"/>
    <p:sldId id="427" r:id="rId10"/>
    <p:sldId id="415" r:id="rId11"/>
    <p:sldId id="429" r:id="rId12"/>
    <p:sldId id="428" r:id="rId13"/>
    <p:sldId id="419" r:id="rId14"/>
    <p:sldId id="430" r:id="rId15"/>
    <p:sldId id="431" r:id="rId16"/>
    <p:sldId id="432" r:id="rId17"/>
    <p:sldId id="420" r:id="rId18"/>
    <p:sldId id="433" r:id="rId19"/>
    <p:sldId id="434" r:id="rId20"/>
    <p:sldId id="435" r:id="rId21"/>
    <p:sldId id="436" r:id="rId22"/>
    <p:sldId id="437" r:id="rId23"/>
    <p:sldId id="438" r:id="rId24"/>
    <p:sldId id="440" r:id="rId25"/>
    <p:sldId id="441" r:id="rId26"/>
    <p:sldId id="442" r:id="rId27"/>
    <p:sldId id="418" r:id="rId28"/>
    <p:sldId id="443" r:id="rId29"/>
    <p:sldId id="444" r:id="rId30"/>
    <p:sldId id="445" r:id="rId31"/>
    <p:sldId id="416" r:id="rId32"/>
    <p:sldId id="446" r:id="rId33"/>
    <p:sldId id="447" r:id="rId34"/>
    <p:sldId id="448" r:id="rId35"/>
    <p:sldId id="449" r:id="rId36"/>
    <p:sldId id="450" r:id="rId37"/>
  </p:sldIdLst>
  <p:sldSz cx="9906000" cy="6858000" type="A4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GO Julie" initials="RJ" lastIdx="1" clrIdx="0">
    <p:extLst>
      <p:ext uri="{19B8F6BF-5375-455C-9EA6-DF929625EA0E}">
        <p15:presenceInfo xmlns:p15="http://schemas.microsoft.com/office/powerpoint/2012/main" userId="S-1-5-21-2079131183-2372676786-2098476547-114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8D8D"/>
    <a:srgbClr val="FFFFFF"/>
    <a:srgbClr val="CC968E"/>
    <a:srgbClr val="ECECEC"/>
    <a:srgbClr val="998F83"/>
    <a:srgbClr val="CDD5D8"/>
    <a:srgbClr val="9C9D94"/>
    <a:srgbClr val="E3D0D0"/>
    <a:srgbClr val="CCE7F8"/>
    <a:srgbClr val="E3F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88BD49-68E4-46A4-8FA6-01E79B2D9873}" v="4" dt="2024-10-02T11:02:59.0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71164" autoAdjust="0"/>
  </p:normalViewPr>
  <p:slideViewPr>
    <p:cSldViewPr>
      <p:cViewPr varScale="1">
        <p:scale>
          <a:sx n="107" d="100"/>
          <a:sy n="107" d="100"/>
        </p:scale>
        <p:origin x="726" y="102"/>
      </p:cViewPr>
      <p:guideLst>
        <p:guide orient="horz" pos="2160"/>
        <p:guide pos="312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1" d="100"/>
          <a:sy n="61" d="100"/>
        </p:scale>
        <p:origin x="3254" y="67"/>
      </p:cViewPr>
      <p:guideLst/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47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48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élie Delporte" userId="6f548c95-b0bb-459f-8e83-072f501fc319" providerId="ADAL" clId="{FF88BD49-68E4-46A4-8FA6-01E79B2D9873}"/>
    <pc:docChg chg="modSld modShowInfo">
      <pc:chgData name="Amélie Delporte" userId="6f548c95-b0bb-459f-8e83-072f501fc319" providerId="ADAL" clId="{FF88BD49-68E4-46A4-8FA6-01E79B2D9873}" dt="2024-10-02T11:02:59.021" v="4"/>
      <pc:docMkLst>
        <pc:docMk/>
      </pc:docMkLst>
      <pc:sldChg chg="modTransition">
        <pc:chgData name="Amélie Delporte" userId="6f548c95-b0bb-459f-8e83-072f501fc319" providerId="ADAL" clId="{FF88BD49-68E4-46A4-8FA6-01E79B2D9873}" dt="2024-10-02T11:02:59.021" v="4"/>
        <pc:sldMkLst>
          <pc:docMk/>
          <pc:sldMk cId="3398894404" sldId="413"/>
        </pc:sldMkLst>
      </pc:sldChg>
      <pc:sldChg chg="modTransition">
        <pc:chgData name="Amélie Delporte" userId="6f548c95-b0bb-459f-8e83-072f501fc319" providerId="ADAL" clId="{FF88BD49-68E4-46A4-8FA6-01E79B2D9873}" dt="2024-10-02T10:57:52.894" v="1"/>
        <pc:sldMkLst>
          <pc:docMk/>
          <pc:sldMk cId="4069008805" sldId="45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23" tIns="45811" rIns="91623" bIns="45811" numCol="1" anchor="t" anchorCtr="0" compatLnSpc="1">
            <a:prstTxWarp prst="textNoShape">
              <a:avLst/>
            </a:prstTxWarp>
          </a:bodyPr>
          <a:lstStyle>
            <a:lvl1pPr defTabSz="915988" eaLnBrk="0" hangingPunct="0">
              <a:defRPr kumimoji="0" sz="1200"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23" tIns="45811" rIns="91623" bIns="45811" numCol="1" anchor="t" anchorCtr="0" compatLnSpc="1">
            <a:prstTxWarp prst="textNoShape">
              <a:avLst/>
            </a:prstTxWarp>
          </a:bodyPr>
          <a:lstStyle>
            <a:lvl1pPr algn="r" defTabSz="915988" eaLnBrk="0" hangingPunct="0">
              <a:defRPr kumimoji="0" sz="1200"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23" tIns="45811" rIns="91623" bIns="45811" numCol="1" anchor="b" anchorCtr="0" compatLnSpc="1">
            <a:prstTxWarp prst="textNoShape">
              <a:avLst/>
            </a:prstTxWarp>
          </a:bodyPr>
          <a:lstStyle>
            <a:lvl1pPr defTabSz="915988" eaLnBrk="0" hangingPunct="0">
              <a:defRPr kumimoji="0" sz="1200"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23" tIns="45811" rIns="91623" bIns="45811" numCol="1" anchor="b" anchorCtr="0" compatLnSpc="1">
            <a:prstTxWarp prst="textNoShape">
              <a:avLst/>
            </a:prstTxWarp>
          </a:bodyPr>
          <a:lstStyle>
            <a:lvl1pPr algn="r" defTabSz="915988" eaLnBrk="0" hangingPunct="0">
              <a:defRPr kumimoji="0" sz="1200"/>
            </a:lvl1pPr>
          </a:lstStyle>
          <a:p>
            <a:pPr>
              <a:defRPr/>
            </a:pPr>
            <a:fld id="{29DF5D26-1C5D-436F-B22F-A955E64AE524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67286007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23" tIns="45811" rIns="91623" bIns="45811" numCol="1" anchor="t" anchorCtr="0" compatLnSpc="1">
            <a:prstTxWarp prst="textNoShape">
              <a:avLst/>
            </a:prstTxWarp>
          </a:bodyPr>
          <a:lstStyle>
            <a:lvl1pPr defTabSz="915988" eaLnBrk="0" hangingPunct="0">
              <a:defRPr kumimoji="0"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23" tIns="45811" rIns="91623" bIns="45811" numCol="1" anchor="t" anchorCtr="0" compatLnSpc="1">
            <a:prstTxWarp prst="textNoShape">
              <a:avLst/>
            </a:prstTxWarp>
          </a:bodyPr>
          <a:lstStyle>
            <a:lvl1pPr algn="r" defTabSz="915988" eaLnBrk="0" hangingPunct="0">
              <a:defRPr kumimoji="0"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09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2788" y="746125"/>
            <a:ext cx="5372100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6463"/>
            <a:ext cx="4984750" cy="446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23" tIns="45811" rIns="91623" bIns="458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23" tIns="45811" rIns="91623" bIns="45811" numCol="1" anchor="b" anchorCtr="0" compatLnSpc="1">
            <a:prstTxWarp prst="textNoShape">
              <a:avLst/>
            </a:prstTxWarp>
          </a:bodyPr>
          <a:lstStyle>
            <a:lvl1pPr defTabSz="915988" eaLnBrk="0" hangingPunct="0">
              <a:defRPr kumimoji="0"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23" tIns="45811" rIns="91623" bIns="45811" numCol="1" anchor="b" anchorCtr="0" compatLnSpc="1">
            <a:prstTxWarp prst="textNoShape">
              <a:avLst/>
            </a:prstTxWarp>
          </a:bodyPr>
          <a:lstStyle>
            <a:lvl1pPr algn="r" defTabSz="915988" eaLnBrk="0" hangingPunct="0">
              <a:defRPr kumimoji="0" sz="1200"/>
            </a:lvl1pPr>
          </a:lstStyle>
          <a:p>
            <a:pPr>
              <a:defRPr/>
            </a:pPr>
            <a:fld id="{B8D7ABA2-6CDD-4F37-A767-3AB1993402A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673218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95DF4E-BC02-4BC5-9F30-2556F3C89089}" type="slidenum">
              <a:rPr lang="fr-FR"/>
              <a:pPr/>
              <a:t>1</a:t>
            </a:fld>
            <a:endParaRPr lang="fr-FR"/>
          </a:p>
        </p:txBody>
      </p:sp>
      <p:sp>
        <p:nvSpPr>
          <p:cNvPr id="337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BE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23/04/2014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BE" b="1" baseline="0" dirty="0">
                <a:solidFill>
                  <a:srgbClr val="FF0000"/>
                </a:solidFill>
              </a:rPr>
              <a:t>16 thèmes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BE" b="1" baseline="0" dirty="0">
                <a:solidFill>
                  <a:srgbClr val="FF0000"/>
                </a:solidFill>
              </a:rPr>
              <a:t>les thèmes les plus fréquents dont parlent les syndicats et les employeurs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B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BE" dirty="0"/>
              <a:t>Autres =  exemple</a:t>
            </a:r>
            <a:r>
              <a:rPr lang="fr-BE" baseline="0" dirty="0"/>
              <a:t> </a:t>
            </a:r>
            <a:r>
              <a:rPr lang="fr-BE" dirty="0"/>
              <a:t>substance ionisante.</a:t>
            </a:r>
          </a:p>
          <a:p>
            <a:endParaRPr lang="fr-BE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8D7ABA2-6CDD-4F37-A767-3AB1993402A8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7198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95DF4E-BC02-4BC5-9F30-2556F3C89089}" type="slidenum">
              <a:rPr lang="fr-FR"/>
              <a:pPr/>
              <a:t>3</a:t>
            </a:fld>
            <a:endParaRPr lang="fr-FR"/>
          </a:p>
        </p:txBody>
      </p:sp>
      <p:sp>
        <p:nvSpPr>
          <p:cNvPr id="337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BE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23/04/2014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90521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95DF4E-BC02-4BC5-9F30-2556F3C89089}" type="slidenum">
              <a:rPr lang="fr-FR"/>
              <a:pPr/>
              <a:t>7</a:t>
            </a:fld>
            <a:endParaRPr lang="fr-FR"/>
          </a:p>
        </p:txBody>
      </p:sp>
      <p:sp>
        <p:nvSpPr>
          <p:cNvPr id="337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BE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23/04/2014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1515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95DF4E-BC02-4BC5-9F30-2556F3C89089}" type="slidenum">
              <a:rPr lang="fr-FR"/>
              <a:pPr/>
              <a:t>10</a:t>
            </a:fld>
            <a:endParaRPr lang="fr-FR"/>
          </a:p>
        </p:txBody>
      </p:sp>
      <p:sp>
        <p:nvSpPr>
          <p:cNvPr id="337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BE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23/04/2014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04276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95DF4E-BC02-4BC5-9F30-2556F3C89089}" type="slidenum">
              <a:rPr lang="fr-FR"/>
              <a:pPr/>
              <a:t>13</a:t>
            </a:fld>
            <a:endParaRPr lang="fr-FR"/>
          </a:p>
        </p:txBody>
      </p:sp>
      <p:sp>
        <p:nvSpPr>
          <p:cNvPr id="337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BE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23/04/2014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60428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95DF4E-BC02-4BC5-9F30-2556F3C89089}" type="slidenum">
              <a:rPr lang="fr-FR"/>
              <a:pPr/>
              <a:t>17</a:t>
            </a:fld>
            <a:endParaRPr lang="fr-FR"/>
          </a:p>
        </p:txBody>
      </p:sp>
      <p:sp>
        <p:nvSpPr>
          <p:cNvPr id="337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BE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23/04/2014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75879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95DF4E-BC02-4BC5-9F30-2556F3C89089}" type="slidenum">
              <a:rPr lang="fr-FR"/>
              <a:pPr/>
              <a:t>27</a:t>
            </a:fld>
            <a:endParaRPr lang="fr-FR"/>
          </a:p>
        </p:txBody>
      </p:sp>
      <p:sp>
        <p:nvSpPr>
          <p:cNvPr id="337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BE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23/04/2014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94447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95DF4E-BC02-4BC5-9F30-2556F3C89089}" type="slidenum">
              <a:rPr lang="fr-FR"/>
              <a:pPr/>
              <a:t>31</a:t>
            </a:fld>
            <a:endParaRPr lang="fr-FR"/>
          </a:p>
        </p:txBody>
      </p:sp>
      <p:sp>
        <p:nvSpPr>
          <p:cNvPr id="337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BE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23/04/2014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6736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bg>
      <p:bgPr>
        <a:gradFill rotWithShape="0">
          <a:gsLst>
            <a:gs pos="0">
              <a:srgbClr val="920000"/>
            </a:gs>
            <a:gs pos="73000">
              <a:srgbClr val="FF0000"/>
            </a:gs>
            <a:gs pos="100000">
              <a:srgbClr val="920000"/>
            </a:gs>
          </a:gsLst>
          <a:lin ang="36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72480" y="2102992"/>
            <a:ext cx="9361040" cy="1830065"/>
          </a:xfrm>
        </p:spPr>
        <p:txBody>
          <a:bodyPr>
            <a:noAutofit/>
          </a:bodyPr>
          <a:lstStyle>
            <a:lvl1pPr>
              <a:defRPr sz="4800" b="1" cap="all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fr-FR" dirty="0"/>
              <a:t>Cliquez pour modifier le style du titre</a:t>
            </a:r>
            <a:endParaRPr lang="fr-BE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72480" y="4509120"/>
            <a:ext cx="9361040" cy="1440160"/>
          </a:xfrm>
        </p:spPr>
        <p:txBody>
          <a:bodyPr>
            <a:normAutofit/>
          </a:bodyPr>
          <a:lstStyle>
            <a:lvl1pPr marL="0" indent="0" algn="ctr">
              <a:buNone/>
              <a:defRPr sz="4000" b="1" u="sng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Cliquez pour modifier le style des sous-titres du masque</a:t>
            </a:r>
            <a:endParaRPr lang="fr-BE" dirty="0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0EE59-9054-4E97-81C2-D024106C0D5F}" type="datetime1">
              <a:rPr lang="fr-BE"/>
              <a:pPr>
                <a:defRPr/>
              </a:pPr>
              <a:t>07-11-24</a:t>
            </a:fld>
            <a:endParaRPr lang="fr-BE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6512E-3A9E-444B-8BF4-0DC34490588F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8895C-C023-4039-9024-EA5FB260CB77}" type="datetimeFigureOut">
              <a:rPr lang="fr-BE"/>
              <a:pPr>
                <a:defRPr/>
              </a:pPr>
              <a:t>07-11-24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6F87E-B13C-456B-9DD1-39C91C6AC1A4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7C24A-68BD-4348-A71A-183F5F1FBBD9}" type="datetimeFigureOut">
              <a:rPr lang="fr-BE"/>
              <a:pPr>
                <a:defRPr/>
              </a:pPr>
              <a:t>07-11-24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FE341-A192-4FD1-9A13-3D1395DCA743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0" y="640541"/>
            <a:ext cx="9906000" cy="1143000"/>
          </a:xfrm>
          <a:prstGeom prst="rect">
            <a:avLst/>
          </a:prstGeom>
        </p:spPr>
        <p:txBody>
          <a:bodyPr vert="horz"/>
          <a:lstStyle>
            <a:lvl1pPr>
              <a:defRPr sz="4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16200000" scaled="0"/>
                  <a:tileRect/>
                </a:gradFill>
                <a:latin typeface="Century Gothic"/>
                <a:cs typeface="Century Gothic"/>
              </a:defRPr>
            </a:lvl1pPr>
          </a:lstStyle>
          <a:p>
            <a:r>
              <a:rPr lang="nl-BE"/>
              <a:t>Titelstijl van model bewerken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80756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84982" y="1598614"/>
            <a:ext cx="8960115" cy="4543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66775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27384"/>
            <a:ext cx="9906000" cy="1008112"/>
          </a:xfr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pour modifier le style du titre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2480" y="1196752"/>
            <a:ext cx="9361040" cy="5184576"/>
          </a:xfrm>
        </p:spPr>
        <p:txBody>
          <a:bodyPr>
            <a:normAutofit/>
          </a:bodyPr>
          <a:lstStyle>
            <a:lvl1pPr marL="266700" indent="-266700">
              <a:spcBef>
                <a:spcPts val="0"/>
              </a:spcBef>
              <a:buClr>
                <a:srgbClr val="C00000"/>
              </a:buClr>
              <a:buFont typeface="Wingdings" pitchFamily="2" charset="2"/>
              <a:buChar char="§"/>
              <a:defRPr sz="2400"/>
            </a:lvl1pPr>
            <a:lvl2pPr marL="534988" indent="-268288">
              <a:spcBef>
                <a:spcPts val="0"/>
              </a:spcBef>
              <a:buClr>
                <a:srgbClr val="C00000"/>
              </a:buClr>
              <a:defRPr sz="2400"/>
            </a:lvl2pPr>
            <a:lvl3pPr marL="801688" indent="-266700">
              <a:spcBef>
                <a:spcPts val="0"/>
              </a:spcBef>
              <a:buClr>
                <a:srgbClr val="C00000"/>
              </a:buClr>
              <a:defRPr sz="2400"/>
            </a:lvl3pPr>
            <a:lvl4pPr marL="1077913" indent="-276225">
              <a:spcBef>
                <a:spcPts val="0"/>
              </a:spcBef>
              <a:defRPr sz="2400"/>
            </a:lvl4pPr>
            <a:lvl5pPr>
              <a:spcBef>
                <a:spcPts val="0"/>
              </a:spcBef>
              <a:defRPr sz="24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BE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F4E97-B6FD-438B-BFA2-1964F8EF4B2A}" type="datetime1">
              <a:rPr lang="fr-BE"/>
              <a:pPr>
                <a:defRPr/>
              </a:pPr>
              <a:t>07-11-24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F8EAE-76A6-4691-911E-3B7D33BBBB10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931021"/>
            <a:ext cx="9906000" cy="1218059"/>
          </a:xfrm>
          <a:gradFill flip="none" rotWithShape="1">
            <a:gsLst>
              <a:gs pos="0">
                <a:srgbClr val="920000">
                  <a:shade val="30000"/>
                  <a:satMod val="115000"/>
                </a:srgbClr>
              </a:gs>
              <a:gs pos="50000">
                <a:srgbClr val="920000">
                  <a:shade val="67500"/>
                  <a:satMod val="115000"/>
                </a:srgbClr>
              </a:gs>
              <a:gs pos="100000">
                <a:srgbClr val="92000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>
            <a:normAutofit/>
          </a:bodyPr>
          <a:lstStyle>
            <a:lvl1pPr marL="812800" indent="-457200" algn="l">
              <a:buFont typeface="+mj-lt"/>
              <a:buAutoNum type="arabicPeriod"/>
              <a:defRPr sz="3200" b="1" cap="none"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pour modifier le style du titre</a:t>
            </a:r>
            <a:endParaRPr lang="fr-BE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50489" y="1700808"/>
            <a:ext cx="9361040" cy="648072"/>
          </a:xfrm>
        </p:spPr>
        <p:txBody>
          <a:bodyPr anchor="b"/>
          <a:lstStyle>
            <a:lvl1pPr marL="0" indent="0">
              <a:buNone/>
              <a:defRPr sz="2800" cap="sm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FECB39-3C6B-4789-923A-BAD38B2A1145}" type="datetime1">
              <a:rPr lang="fr-BE"/>
              <a:pPr>
                <a:defRPr/>
              </a:pPr>
              <a:t>07-11-24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141087-0F32-4458-840F-E5733F51193C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AEAA4-85E2-41DB-9E20-83B39B6CFD05}" type="datetimeFigureOut">
              <a:rPr lang="fr-BE"/>
              <a:pPr>
                <a:defRPr/>
              </a:pPr>
              <a:t>07-11-24</a:t>
            </a:fld>
            <a:endParaRPr lang="fr-BE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147A17-1074-4224-BAC8-1063106E7D26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1EB68-D9F8-48CA-A9B7-D8107E20F3B1}" type="datetimeFigureOut">
              <a:rPr lang="fr-BE"/>
              <a:pPr>
                <a:defRPr/>
              </a:pPr>
              <a:t>07-11-24</a:t>
            </a:fld>
            <a:endParaRPr lang="fr-BE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8BE73-4129-49DD-9510-B6DA318B4709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7CA3C-8C5A-4B27-958A-40C00AD3BE2B}" type="datetimeFigureOut">
              <a:rPr lang="fr-BE"/>
              <a:pPr>
                <a:defRPr/>
              </a:pPr>
              <a:t>07-11-24</a:t>
            </a:fld>
            <a:endParaRPr lang="fr-BE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CE9F4A-BA77-47B1-8A5A-2BC0E2DBF416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96B0B3-E7D8-4874-96B3-5840896F9ED3}" type="datetimeFigureOut">
              <a:rPr lang="fr-BE"/>
              <a:pPr>
                <a:defRPr/>
              </a:pPr>
              <a:t>07-11-24</a:t>
            </a:fld>
            <a:endParaRPr lang="fr-BE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9F9B1-993A-4550-AA0E-1344457142D5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689F3-7E81-46DC-8D6F-F922A60A05CE}" type="datetimeFigureOut">
              <a:rPr lang="fr-BE"/>
              <a:pPr>
                <a:defRPr/>
              </a:pPr>
              <a:t>07-11-24</a:t>
            </a:fld>
            <a:endParaRPr lang="fr-BE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70A1C-21F2-4045-8908-351651DD737A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BE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D81DF2-21D4-4703-8ADD-F48CE8976213}" type="datetimeFigureOut">
              <a:rPr lang="fr-BE"/>
              <a:pPr>
                <a:defRPr/>
              </a:pPr>
              <a:t>07-11-24</a:t>
            </a:fld>
            <a:endParaRPr lang="fr-BE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4879E-B2D4-43CB-B4FA-B7717C66624E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BA5D2EE-BFFA-4517-9C53-213A0FC41B73}" type="datetimeFigureOut">
              <a:rPr lang="fr-BE"/>
              <a:pPr>
                <a:defRPr/>
              </a:pPr>
              <a:t>07-11-24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95B0770-ABAF-44D7-AB60-1B35E5EEA959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91" r:id="rId12"/>
    <p:sldLayoutId id="2147483792" r:id="rId1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 advClick="0" advTm="3000">
        <p159:morph option="byObject"/>
      </p:transition>
    </mc:Choice>
    <mc:Fallback xmlns="">
      <p:transition spd="slow" advClick="0" advTm="3000">
        <p:fad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668" y="-14621"/>
            <a:ext cx="2848332" cy="1392915"/>
          </a:xfrm>
          <a:prstGeom prst="rect">
            <a:avLst/>
          </a:prstGeom>
        </p:spPr>
      </p:pic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2505670" y="2060130"/>
            <a:ext cx="5012614" cy="233412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800" b="1" kern="1200" cap="all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kumimoji="0" lang="fr-FR" dirty="0">
                <a:solidFill>
                  <a:srgbClr val="CC3300"/>
                </a:solidFill>
              </a:rPr>
              <a:t>  Actions de la Semaine de la mobilité 2024</a:t>
            </a:r>
          </a:p>
        </p:txBody>
      </p:sp>
      <p:pic>
        <p:nvPicPr>
          <p:cNvPr id="3" name="Image 2" descr="Une image contenant habits, personne, plein air, homme&#10;&#10;Description générée automatiquement">
            <a:extLst>
              <a:ext uri="{FF2B5EF4-FFF2-40B4-BE49-F238E27FC236}">
                <a16:creationId xmlns:a16="http://schemas.microsoft.com/office/drawing/2014/main" id="{EB0FAB64-C277-065A-7535-12882C718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20000">
            <a:off x="329458" y="4526270"/>
            <a:ext cx="3016563" cy="2262422"/>
          </a:xfrm>
          <a:prstGeom prst="rect">
            <a:avLst/>
          </a:prstGeom>
        </p:spPr>
      </p:pic>
      <p:pic>
        <p:nvPicPr>
          <p:cNvPr id="6" name="Image 5" descr="Une image contenant plein air, ciel, arbre, nuage&#10;&#10;Description générée automatiquement">
            <a:extLst>
              <a:ext uri="{FF2B5EF4-FFF2-40B4-BE49-F238E27FC236}">
                <a16:creationId xmlns:a16="http://schemas.microsoft.com/office/drawing/2014/main" id="{647C13AD-2E69-DDC7-BF18-85F0C9C8C0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15269" y="4782435"/>
            <a:ext cx="2383680" cy="1787760"/>
          </a:xfrm>
          <a:prstGeom prst="rect">
            <a:avLst/>
          </a:prstGeom>
        </p:spPr>
      </p:pic>
      <p:pic>
        <p:nvPicPr>
          <p:cNvPr id="11" name="Image 10" descr="Une image contenant personne, habits, Visage humain, passager&#10;&#10;Description générée automatiquement">
            <a:extLst>
              <a:ext uri="{FF2B5EF4-FFF2-40B4-BE49-F238E27FC236}">
                <a16:creationId xmlns:a16="http://schemas.microsoft.com/office/drawing/2014/main" id="{A38E3574-5620-8A82-75F1-816D56F8F2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823" y="0"/>
            <a:ext cx="2654990" cy="1991242"/>
          </a:xfrm>
          <a:prstGeom prst="rect">
            <a:avLst/>
          </a:prstGeom>
        </p:spPr>
      </p:pic>
      <p:pic>
        <p:nvPicPr>
          <p:cNvPr id="15" name="Image 14" descr="Une image contenant texte, vélo, Roue de vélo, roue&#10;&#10;Description générée automatiquement">
            <a:extLst>
              <a:ext uri="{FF2B5EF4-FFF2-40B4-BE49-F238E27FC236}">
                <a16:creationId xmlns:a16="http://schemas.microsoft.com/office/drawing/2014/main" id="{C7EA4CD1-9E32-76DF-2319-D1B6A4072C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20000">
            <a:off x="152688" y="2086363"/>
            <a:ext cx="1898572" cy="2685273"/>
          </a:xfrm>
          <a:prstGeom prst="rect">
            <a:avLst/>
          </a:prstGeom>
        </p:spPr>
      </p:pic>
      <p:pic>
        <p:nvPicPr>
          <p:cNvPr id="22" name="Image 21" descr="Une image contenant habits, personne, chaussures, homme&#10;&#10;Description générée automatiquement">
            <a:extLst>
              <a:ext uri="{FF2B5EF4-FFF2-40B4-BE49-F238E27FC236}">
                <a16:creationId xmlns:a16="http://schemas.microsoft.com/office/drawing/2014/main" id="{7492406F-DCA3-14D6-1CC8-952BB7DFB76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000">
            <a:off x="7670367" y="1495271"/>
            <a:ext cx="2178464" cy="2904619"/>
          </a:xfrm>
          <a:prstGeom prst="rect">
            <a:avLst/>
          </a:prstGeom>
        </p:spPr>
      </p:pic>
      <p:pic>
        <p:nvPicPr>
          <p:cNvPr id="24" name="Image 23" descr="Une image contenant texte, habits, Auvent, bâtiment&#10;&#10;Description générée automatiquement">
            <a:extLst>
              <a:ext uri="{FF2B5EF4-FFF2-40B4-BE49-F238E27FC236}">
                <a16:creationId xmlns:a16="http://schemas.microsoft.com/office/drawing/2014/main" id="{04B3EAAA-2BED-DC83-0551-B6DD3C6D25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">
            <a:off x="6449887" y="4443318"/>
            <a:ext cx="2340915" cy="2340915"/>
          </a:xfrm>
          <a:prstGeom prst="rect">
            <a:avLst/>
          </a:prstGeom>
        </p:spPr>
      </p:pic>
      <p:pic>
        <p:nvPicPr>
          <p:cNvPr id="26" name="Image 25" descr="Une image contenant personne, habits, plein air, ciel&#10;&#10;Description générée automatiquement">
            <a:extLst>
              <a:ext uri="{FF2B5EF4-FFF2-40B4-BE49-F238E27FC236}">
                <a16:creationId xmlns:a16="http://schemas.microsoft.com/office/drawing/2014/main" id="{824A1E13-AC89-159C-315F-DB2FF6B057D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63" y="2402"/>
            <a:ext cx="2651787" cy="198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27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:dissolve/>
      </p:transition>
    </mc:Choice>
    <mc:Fallback xmlns="">
      <p:transition spd="slow" advClick="0" advTm="3000">
        <p:dissolv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2505670" y="2060130"/>
            <a:ext cx="5012614" cy="233412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800" b="1" kern="1200" cap="all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kumimoji="0" lang="fr-FR" dirty="0">
                <a:solidFill>
                  <a:srgbClr val="CC3300"/>
                </a:solidFill>
              </a:rPr>
              <a:t>  </a:t>
            </a:r>
            <a:r>
              <a:rPr kumimoji="0" lang="fr-FR" dirty="0" err="1">
                <a:solidFill>
                  <a:srgbClr val="CC3300"/>
                </a:solidFill>
              </a:rPr>
              <a:t>Métalgroup</a:t>
            </a:r>
            <a:endParaRPr kumimoji="0" lang="fr-FR" dirty="0">
              <a:solidFill>
                <a:srgbClr val="CC3300"/>
              </a:solidFill>
            </a:endParaRPr>
          </a:p>
          <a:p>
            <a:r>
              <a:rPr kumimoji="0" lang="fr-FR" dirty="0">
                <a:solidFill>
                  <a:srgbClr val="CC3300"/>
                </a:solidFill>
              </a:rPr>
              <a:t>(MARCINELLE)</a:t>
            </a:r>
          </a:p>
        </p:txBody>
      </p:sp>
    </p:spTree>
    <p:extLst>
      <p:ext uri="{BB962C8B-B14F-4D97-AF65-F5344CB8AC3E}">
        <p14:creationId xmlns:p14="http://schemas.microsoft.com/office/powerpoint/2010/main" val="292210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:dissolve/>
      </p:transition>
    </mc:Choice>
    <mc:Fallback xmlns="">
      <p:transition spd="slow" advClick="0" advTm="3000">
        <p:dissolv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Une image contenant habits, personne, chaussures, plein air&#10;&#10;Description générée automatiquement">
            <a:extLst>
              <a:ext uri="{FF2B5EF4-FFF2-40B4-BE49-F238E27FC236}">
                <a16:creationId xmlns:a16="http://schemas.microsoft.com/office/drawing/2014/main" id="{818EC72C-8886-D66B-6EFE-66513FA20E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6"/>
          <a:stretch/>
        </p:blipFill>
        <p:spPr>
          <a:xfrm>
            <a:off x="339" y="-8264"/>
            <a:ext cx="3408168" cy="6866264"/>
          </a:xfrm>
          <a:prstGeom prst="rect">
            <a:avLst/>
          </a:prstGeom>
        </p:spPr>
      </p:pic>
      <p:pic>
        <p:nvPicPr>
          <p:cNvPr id="17" name="Image 16" descr="Une image contenant habits, personne, homme, chaussures&#10;&#10;Description générée automatiquement">
            <a:extLst>
              <a:ext uri="{FF2B5EF4-FFF2-40B4-BE49-F238E27FC236}">
                <a16:creationId xmlns:a16="http://schemas.microsoft.com/office/drawing/2014/main" id="{0963BBD8-B0DC-12DA-BD3A-2FCA76A51B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6"/>
          <a:stretch/>
        </p:blipFill>
        <p:spPr>
          <a:xfrm>
            <a:off x="3408507" y="-8264"/>
            <a:ext cx="3294807" cy="6858000"/>
          </a:xfrm>
          <a:prstGeom prst="rect">
            <a:avLst/>
          </a:prstGeom>
        </p:spPr>
      </p:pic>
      <p:pic>
        <p:nvPicPr>
          <p:cNvPr id="19" name="Image 18" descr="Une image contenant habits, personne, plein air, sol&#10;&#10;Description générée automatiquement">
            <a:extLst>
              <a:ext uri="{FF2B5EF4-FFF2-40B4-BE49-F238E27FC236}">
                <a16:creationId xmlns:a16="http://schemas.microsoft.com/office/drawing/2014/main" id="{A3E3702D-D182-0FDC-F61E-02DFDA1993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314" y="0"/>
            <a:ext cx="3202686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421ADB0-256C-1EB7-00B5-6B1F13043DF3}"/>
              </a:ext>
            </a:extLst>
          </p:cNvPr>
          <p:cNvSpPr txBox="1"/>
          <p:nvPr/>
        </p:nvSpPr>
        <p:spPr>
          <a:xfrm>
            <a:off x="-15734" y="6158994"/>
            <a:ext cx="10101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>
                <a:solidFill>
                  <a:schemeClr val="bg1"/>
                </a:solidFill>
              </a:rPr>
              <a:t>Test d’un trajet en transport en commun de Fleurus à Gosselies (SONACA)</a:t>
            </a:r>
          </a:p>
        </p:txBody>
      </p:sp>
    </p:spTree>
    <p:extLst>
      <p:ext uri="{BB962C8B-B14F-4D97-AF65-F5344CB8AC3E}">
        <p14:creationId xmlns:p14="http://schemas.microsoft.com/office/powerpoint/2010/main" val="310633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ersonne, habits, Visage humain, passager&#10;&#10;Description générée automatiquement">
            <a:extLst>
              <a:ext uri="{FF2B5EF4-FFF2-40B4-BE49-F238E27FC236}">
                <a16:creationId xmlns:a16="http://schemas.microsoft.com/office/drawing/2014/main" id="{A21CDBD2-3FB0-F1DC-0767-0735D0B12D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2" b="-3846"/>
          <a:stretch/>
        </p:blipFill>
        <p:spPr>
          <a:xfrm>
            <a:off x="0" y="0"/>
            <a:ext cx="9906000" cy="714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08737"/>
      </p:ext>
    </p:extLst>
  </p:cSld>
  <p:clrMapOvr>
    <a:masterClrMapping/>
  </p:clrMapOvr>
  <p:transition spd="slow" advClick="0" advTm="3000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2446693" y="2078850"/>
            <a:ext cx="5521642" cy="233412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800" b="1" kern="1200" cap="all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kumimoji="0" lang="fr-FR" dirty="0">
                <a:solidFill>
                  <a:srgbClr val="CC3300"/>
                </a:solidFill>
              </a:rPr>
              <a:t>  Atelier Cambier</a:t>
            </a:r>
          </a:p>
          <a:p>
            <a:r>
              <a:rPr kumimoji="0" lang="fr-FR" dirty="0">
                <a:solidFill>
                  <a:srgbClr val="CC3300"/>
                </a:solidFill>
              </a:rPr>
              <a:t>(JUMET) </a:t>
            </a:r>
          </a:p>
        </p:txBody>
      </p:sp>
    </p:spTree>
    <p:extLst>
      <p:ext uri="{BB962C8B-B14F-4D97-AF65-F5344CB8AC3E}">
        <p14:creationId xmlns:p14="http://schemas.microsoft.com/office/powerpoint/2010/main" val="211209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:dissolve/>
      </p:transition>
    </mc:Choice>
    <mc:Fallback xmlns="">
      <p:transition spd="slow" advClick="0" advTm="3000">
        <p:dissolv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habits, homme, personne&#10;&#10;Description générée automatiquement">
            <a:extLst>
              <a:ext uri="{FF2B5EF4-FFF2-40B4-BE49-F238E27FC236}">
                <a16:creationId xmlns:a16="http://schemas.microsoft.com/office/drawing/2014/main" id="{B1C1867A-D88A-D06A-6369-D5A00F4C73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108"/>
            <a:ext cx="4898571" cy="6858000"/>
          </a:xfrm>
          <a:prstGeom prst="rect">
            <a:avLst/>
          </a:prstGeom>
        </p:spPr>
      </p:pic>
      <p:pic>
        <p:nvPicPr>
          <p:cNvPr id="9" name="Image 8" descr="Une image contenant texte, lettre, Police, document&#10;&#10;Description générée automatiquement">
            <a:extLst>
              <a:ext uri="{FF2B5EF4-FFF2-40B4-BE49-F238E27FC236}">
                <a16:creationId xmlns:a16="http://schemas.microsoft.com/office/drawing/2014/main" id="{F231120D-A531-7B69-9442-5D54437BD4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571" y="-18108"/>
            <a:ext cx="4953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91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habits, personne, Visage humain, homme&#10;&#10;Description générée automatiquement">
            <a:extLst>
              <a:ext uri="{FF2B5EF4-FFF2-40B4-BE49-F238E27FC236}">
                <a16:creationId xmlns:a16="http://schemas.microsoft.com/office/drawing/2014/main" id="{FCFA5C7E-BDAC-5242-F27B-877787B639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7" name="Image 6" descr="Une image contenant habits, personne, intérieur, mur&#10;&#10;Description générée automatiquement">
            <a:extLst>
              <a:ext uri="{FF2B5EF4-FFF2-40B4-BE49-F238E27FC236}">
                <a16:creationId xmlns:a16="http://schemas.microsoft.com/office/drawing/2014/main" id="{7FA9D928-C9B3-D7A5-41AB-032891FD61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0"/>
            <a:ext cx="5143500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D22031A-17FB-A86A-AECD-8AB24A21BA63}"/>
              </a:ext>
            </a:extLst>
          </p:cNvPr>
          <p:cNvSpPr txBox="1"/>
          <p:nvPr/>
        </p:nvSpPr>
        <p:spPr>
          <a:xfrm>
            <a:off x="532270" y="233645"/>
            <a:ext cx="88414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Informations sur les modes de transport durables</a:t>
            </a:r>
          </a:p>
        </p:txBody>
      </p:sp>
    </p:spTree>
    <p:extLst>
      <p:ext uri="{BB962C8B-B14F-4D97-AF65-F5344CB8AC3E}">
        <p14:creationId xmlns:p14="http://schemas.microsoft.com/office/powerpoint/2010/main" val="148585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habits, personne, chaussures, homme&#10;&#10;Description générée automatiquement">
            <a:extLst>
              <a:ext uri="{FF2B5EF4-FFF2-40B4-BE49-F238E27FC236}">
                <a16:creationId xmlns:a16="http://schemas.microsoft.com/office/drawing/2014/main" id="{5C9BB6BB-92E0-0FC3-44BE-D503848795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8" y="0"/>
            <a:ext cx="5143500" cy="6858000"/>
          </a:xfrm>
          <a:prstGeom prst="rect">
            <a:avLst/>
          </a:prstGeom>
        </p:spPr>
      </p:pic>
      <p:pic>
        <p:nvPicPr>
          <p:cNvPr id="7" name="Image 6" descr="Une image contenant roue, transport, personne, pneu&#10;&#10;Description générée automatiquement">
            <a:extLst>
              <a:ext uri="{FF2B5EF4-FFF2-40B4-BE49-F238E27FC236}">
                <a16:creationId xmlns:a16="http://schemas.microsoft.com/office/drawing/2014/main" id="{D3D9A004-D1F1-9361-178C-0480E7DC0E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3" b="5226"/>
          <a:stretch/>
        </p:blipFill>
        <p:spPr>
          <a:xfrm>
            <a:off x="4762500" y="0"/>
            <a:ext cx="51435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979980"/>
      </p:ext>
    </p:extLst>
  </p:cSld>
  <p:clrMapOvr>
    <a:masterClrMapping/>
  </p:clrMapOvr>
  <p:transition spd="slow" advClick="0" advTm="3000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1622630" y="2261938"/>
            <a:ext cx="6781782" cy="233412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800" b="1" kern="1200" cap="all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kumimoji="0" lang="fr-FR" dirty="0">
                <a:solidFill>
                  <a:srgbClr val="CC3300"/>
                </a:solidFill>
              </a:rPr>
              <a:t>  Atelier Jean </a:t>
            </a:r>
            <a:r>
              <a:rPr kumimoji="0" lang="fr-FR" dirty="0" err="1">
                <a:solidFill>
                  <a:srgbClr val="CC3300"/>
                </a:solidFill>
              </a:rPr>
              <a:t>Regniers</a:t>
            </a:r>
            <a:endParaRPr kumimoji="0" lang="fr-FR" dirty="0">
              <a:solidFill>
                <a:srgbClr val="CC3300"/>
              </a:solidFill>
            </a:endParaRPr>
          </a:p>
          <a:p>
            <a:r>
              <a:rPr kumimoji="0" lang="fr-FR" dirty="0">
                <a:solidFill>
                  <a:srgbClr val="CC3300"/>
                </a:solidFill>
              </a:rPr>
              <a:t>(LOBBES) </a:t>
            </a:r>
          </a:p>
        </p:txBody>
      </p:sp>
    </p:spTree>
    <p:extLst>
      <p:ext uri="{BB962C8B-B14F-4D97-AF65-F5344CB8AC3E}">
        <p14:creationId xmlns:p14="http://schemas.microsoft.com/office/powerpoint/2010/main" val="82933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:dissolve/>
      </p:transition>
    </mc:Choice>
    <mc:Fallback xmlns="">
      <p:transition spd="slow" advClick="0" advTm="3000">
        <p:dissolv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lein air, herbe, personne, habits&#10;&#10;Description générée automatiquement">
            <a:extLst>
              <a:ext uri="{FF2B5EF4-FFF2-40B4-BE49-F238E27FC236}">
                <a16:creationId xmlns:a16="http://schemas.microsoft.com/office/drawing/2014/main" id="{4EADF9BE-CBE5-753D-9487-B4C59DACF4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450042"/>
            <a:ext cx="4623491" cy="2456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 descr="Une image contenant habits, herbe, plein air, personne&#10;&#10;Description générée automatiquement">
            <a:extLst>
              <a:ext uri="{FF2B5EF4-FFF2-40B4-BE49-F238E27FC236}">
                <a16:creationId xmlns:a16="http://schemas.microsoft.com/office/drawing/2014/main" id="{679376CB-2F38-9653-8A59-9859913A8B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800" y="450042"/>
            <a:ext cx="4952999" cy="2578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 8" descr="Une image contenant habits, personne, plein air, homme&#10;&#10;Description générée automatiquement">
            <a:extLst>
              <a:ext uri="{FF2B5EF4-FFF2-40B4-BE49-F238E27FC236}">
                <a16:creationId xmlns:a16="http://schemas.microsoft.com/office/drawing/2014/main" id="{42A09119-C324-4700-35D4-577F85D4AE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00"/>
          <a:stretch/>
        </p:blipFill>
        <p:spPr>
          <a:xfrm>
            <a:off x="-5224" y="3789040"/>
            <a:ext cx="4628007" cy="2578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 10" descr="Une image contenant habits, personne, veste, femme&#10;&#10;Description générée automatiquement">
            <a:extLst>
              <a:ext uri="{FF2B5EF4-FFF2-40B4-BE49-F238E27FC236}">
                <a16:creationId xmlns:a16="http://schemas.microsoft.com/office/drawing/2014/main" id="{DED51A1C-203C-481F-351B-438D1F4E4C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666" y="3789040"/>
            <a:ext cx="5003265" cy="2446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439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habits, texte, personne, chaussures&#10;&#10;Description générée automatiquement">
            <a:extLst>
              <a:ext uri="{FF2B5EF4-FFF2-40B4-BE49-F238E27FC236}">
                <a16:creationId xmlns:a16="http://schemas.microsoft.com/office/drawing/2014/main" id="{FF665215-1EC3-D1C1-78B9-5EE7C01336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2619"/>
            <a:ext cx="6858000" cy="5143500"/>
          </a:xfrm>
          <a:prstGeom prst="rect">
            <a:avLst/>
          </a:prstGeom>
        </p:spPr>
      </p:pic>
      <p:pic>
        <p:nvPicPr>
          <p:cNvPr id="7" name="Image 6" descr="Une image contenant personne, habits, intérieur, mur&#10;&#10;Description générée automatiquement">
            <a:extLst>
              <a:ext uri="{FF2B5EF4-FFF2-40B4-BE49-F238E27FC236}">
                <a16:creationId xmlns:a16="http://schemas.microsoft.com/office/drawing/2014/main" id="{433E9247-6339-4444-7BDE-52C24F8AAD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1166" y="851738"/>
            <a:ext cx="6858000" cy="51435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C137626-2669-7B26-9BC7-2C78ADA9785B}"/>
              </a:ext>
            </a:extLst>
          </p:cNvPr>
          <p:cNvSpPr txBox="1"/>
          <p:nvPr/>
        </p:nvSpPr>
        <p:spPr>
          <a:xfrm>
            <a:off x="2631555" y="728700"/>
            <a:ext cx="49317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3200" b="1" dirty="0">
                <a:solidFill>
                  <a:schemeClr val="bg1"/>
                </a:solidFill>
              </a:rPr>
              <a:t>Informations sur les modes</a:t>
            </a:r>
          </a:p>
          <a:p>
            <a:pPr algn="ctr"/>
            <a:r>
              <a:rPr lang="fr-BE" sz="3200" b="1" dirty="0">
                <a:solidFill>
                  <a:schemeClr val="bg1"/>
                </a:solidFill>
              </a:rPr>
              <a:t> de transport durables</a:t>
            </a:r>
          </a:p>
        </p:txBody>
      </p:sp>
    </p:spTree>
    <p:extLst>
      <p:ext uri="{BB962C8B-B14F-4D97-AF65-F5344CB8AC3E}">
        <p14:creationId xmlns:p14="http://schemas.microsoft.com/office/powerpoint/2010/main" val="262798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re 1"/>
          <p:cNvSpPr>
            <a:spLocks noGrp="1"/>
          </p:cNvSpPr>
          <p:nvPr>
            <p:ph type="title"/>
          </p:nvPr>
        </p:nvSpPr>
        <p:spPr>
          <a:xfrm>
            <a:off x="1" y="-16726"/>
            <a:ext cx="9906000" cy="890703"/>
          </a:xfr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>
            <a:normAutofit fontScale="90000"/>
          </a:bodyPr>
          <a:lstStyle/>
          <a:p>
            <a:br>
              <a:rPr lang="fr-BE" dirty="0"/>
            </a:br>
            <a:r>
              <a:rPr lang="fr-BE" sz="3600" dirty="0"/>
              <a:t>Semaine de la Mobilité et le Défi Mobilité</a:t>
            </a:r>
            <a:br>
              <a:rPr lang="fr-BE" dirty="0"/>
            </a:b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57545" y="922338"/>
            <a:ext cx="8505944" cy="4756912"/>
          </a:xfrm>
        </p:spPr>
        <p:txBody>
          <a:bodyPr rtlCol="0">
            <a:normAutofit fontScale="85000" lnSpcReduction="20000"/>
          </a:bodyPr>
          <a:lstStyle/>
          <a:p>
            <a:endParaRPr lang="fr-BE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BE" sz="3000" dirty="0"/>
              <a:t>SMOB : tous les ans du 16 au 22 septembre en Wallonie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BE" sz="3000" dirty="0"/>
              <a:t>Défi Mobilité organisé depuis 2018 avec le SPW Mobilité et Infrastructures : récompense les actions des équipes syndicales durant la SMOB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BE" sz="3000" dirty="0"/>
              <a:t>8 délégations FGTB ont participé au Défi Mobilité 2024 :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kumimoji="1" lang="fr-BE" sz="3000" dirty="0"/>
              <a:t>Auto5 Waterloo, SGS (Wavre), Ikanbi (Ans), </a:t>
            </a:r>
            <a:r>
              <a:rPr kumimoji="1" lang="fr-BE" sz="3000" dirty="0" err="1"/>
              <a:t>TotalEnergies</a:t>
            </a:r>
            <a:r>
              <a:rPr kumimoji="1" lang="fr-BE" sz="3000" dirty="0"/>
              <a:t> One Tech </a:t>
            </a:r>
            <a:r>
              <a:rPr kumimoji="1" lang="fr-BE" sz="3000" dirty="0" err="1"/>
              <a:t>Belgium</a:t>
            </a:r>
            <a:r>
              <a:rPr kumimoji="1" lang="fr-BE" sz="3000" dirty="0"/>
              <a:t> (Feluy), CRM Group (Liège)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kumimoji="1" lang="fr-BE" sz="3000" dirty="0"/>
              <a:t>3 ETA : Atelier Jean </a:t>
            </a:r>
            <a:r>
              <a:rPr kumimoji="1" lang="fr-BE" sz="3000" dirty="0" err="1"/>
              <a:t>Regniers</a:t>
            </a:r>
            <a:r>
              <a:rPr kumimoji="1" lang="fr-BE" sz="3000" dirty="0"/>
              <a:t> (Lobbes), Atelier Cambier (Jumet) et </a:t>
            </a:r>
            <a:r>
              <a:rPr kumimoji="1" lang="fr-BE" sz="3000" dirty="0" err="1"/>
              <a:t>Métalgroup</a:t>
            </a:r>
            <a:r>
              <a:rPr kumimoji="1" lang="fr-BE" sz="3000" dirty="0"/>
              <a:t> (Marcinelle)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kumimoji="1" lang="fr-BE" sz="3000" dirty="0"/>
              <a:t>3 actions sur les 8 en front commun avec la CSC (Jean </a:t>
            </a:r>
            <a:r>
              <a:rPr kumimoji="1" lang="fr-BE" sz="3000" dirty="0" err="1"/>
              <a:t>Regniers</a:t>
            </a:r>
            <a:r>
              <a:rPr kumimoji="1" lang="fr-BE" sz="3000" dirty="0"/>
              <a:t>, Ikanbi et Total) où la FGTB est le moteur</a:t>
            </a:r>
          </a:p>
          <a:p>
            <a:pPr fontAlgn="auto">
              <a:spcAft>
                <a:spcPts val="600"/>
              </a:spcAft>
              <a:defRPr/>
            </a:pPr>
            <a:endParaRPr kumimoji="1" lang="fr-BE" dirty="0"/>
          </a:p>
          <a:p>
            <a:pPr marL="0" indent="0" eaLnBrk="0" hangingPunct="0">
              <a:spcBef>
                <a:spcPct val="20000"/>
              </a:spcBef>
              <a:buClr>
                <a:srgbClr val="CC0000"/>
              </a:buClr>
              <a:buNone/>
            </a:pPr>
            <a:endParaRPr kumimoji="1" lang="fr-BE" dirty="0"/>
          </a:p>
          <a:p>
            <a:pPr fontAlgn="auto">
              <a:spcAft>
                <a:spcPts val="0"/>
              </a:spcAft>
              <a:defRPr/>
            </a:pPr>
            <a:endParaRPr lang="fr-BE" dirty="0"/>
          </a:p>
        </p:txBody>
      </p:sp>
      <p:pic>
        <p:nvPicPr>
          <p:cNvPr id="4" name="Image 3" descr="Une image contenant Graphique, graphisme, Police, capture d’écran&#10;&#10;Description générée automatiquement">
            <a:extLst>
              <a:ext uri="{FF2B5EF4-FFF2-40B4-BE49-F238E27FC236}">
                <a16:creationId xmlns:a16="http://schemas.microsoft.com/office/drawing/2014/main" id="{8A51C00A-052F-7D9D-22A2-1F6B265B1A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735" y="5727611"/>
            <a:ext cx="4275475" cy="10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94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10000">
        <p14:reveal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rte, intérieur&#10;&#10;Description générée automatiquement">
            <a:extLst>
              <a:ext uri="{FF2B5EF4-FFF2-40B4-BE49-F238E27FC236}">
                <a16:creationId xmlns:a16="http://schemas.microsoft.com/office/drawing/2014/main" id="{3CAC33E9-3D3C-3AFD-0B10-A34E56CEFA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4" r="9376"/>
          <a:stretch/>
        </p:blipFill>
        <p:spPr>
          <a:xfrm>
            <a:off x="20" y="10"/>
            <a:ext cx="9905980" cy="6857990"/>
          </a:xfrm>
          <a:prstGeom prst="rect">
            <a:avLst/>
          </a:prstGeom>
          <a:noFill/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217061E-CCE7-C373-1A08-49E15342C69A}"/>
              </a:ext>
            </a:extLst>
          </p:cNvPr>
          <p:cNvSpPr txBox="1"/>
          <p:nvPr/>
        </p:nvSpPr>
        <p:spPr>
          <a:xfrm>
            <a:off x="5071022" y="143635"/>
            <a:ext cx="483497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</a:rPr>
              <a:t>Repérage</a:t>
            </a:r>
            <a:r>
              <a:rPr lang="en-US" sz="3200" b="1" dirty="0">
                <a:solidFill>
                  <a:schemeClr val="bg1"/>
                </a:solidFill>
              </a:rPr>
              <a:t> des équipes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de </a:t>
            </a:r>
            <a:r>
              <a:rPr lang="en-US" sz="3200" b="1" dirty="0" err="1">
                <a:solidFill>
                  <a:schemeClr val="bg1"/>
                </a:solidFill>
              </a:rPr>
              <a:t>covoiturage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potentielles</a:t>
            </a:r>
            <a:endParaRPr lang="fr-BE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13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habits, personne, homme, Visage humain&#10;&#10;Description générée automatiquement">
            <a:extLst>
              <a:ext uri="{FF2B5EF4-FFF2-40B4-BE49-F238E27FC236}">
                <a16:creationId xmlns:a16="http://schemas.microsoft.com/office/drawing/2014/main" id="{1ED4FE5C-6D17-085F-FF29-1C5A028A6A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66919"/>
            <a:ext cx="6858000" cy="5143500"/>
          </a:xfrm>
          <a:prstGeom prst="rect">
            <a:avLst/>
          </a:prstGeom>
        </p:spPr>
      </p:pic>
      <p:pic>
        <p:nvPicPr>
          <p:cNvPr id="7" name="Image 6" descr="Une image contenant habits, personne, Visage humain, intérieur&#10;&#10;Description générée automatiquement">
            <a:extLst>
              <a:ext uri="{FF2B5EF4-FFF2-40B4-BE49-F238E27FC236}">
                <a16:creationId xmlns:a16="http://schemas.microsoft.com/office/drawing/2014/main" id="{038A8C99-8D23-A1E7-7666-1402EF2F85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05250" y="866919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724521"/>
      </p:ext>
    </p:extLst>
  </p:cSld>
  <p:clrMapOvr>
    <a:masterClrMapping/>
  </p:clrMapOvr>
  <p:transition spd="slow" advClick="0" advTm="3000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écriture manuscrite, lettre, habits&#10;&#10;Description générée automatiquement">
            <a:extLst>
              <a:ext uri="{FF2B5EF4-FFF2-40B4-BE49-F238E27FC236}">
                <a16:creationId xmlns:a16="http://schemas.microsoft.com/office/drawing/2014/main" id="{E62479C5-2ED0-5283-23A5-FE022092A0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pic>
        <p:nvPicPr>
          <p:cNvPr id="7" name="Image 6" descr="Une image contenant texte, lettre, capture d’écran, document&#10;&#10;Description générée automatiquement">
            <a:extLst>
              <a:ext uri="{FF2B5EF4-FFF2-40B4-BE49-F238E27FC236}">
                <a16:creationId xmlns:a16="http://schemas.microsoft.com/office/drawing/2014/main" id="{89C8A182-119A-F443-2DBC-DC629B97F5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569" y="0"/>
            <a:ext cx="4839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258317"/>
      </p:ext>
    </p:extLst>
  </p:cSld>
  <p:clrMapOvr>
    <a:masterClrMapping/>
  </p:clrMapOvr>
  <p:transition spd="slow" advClick="0" advTm="3000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erbe, plein air, roue, personne&#10;&#10;Description générée automatiquement">
            <a:extLst>
              <a:ext uri="{FF2B5EF4-FFF2-40B4-BE49-F238E27FC236}">
                <a16:creationId xmlns:a16="http://schemas.microsoft.com/office/drawing/2014/main" id="{C610C61D-9796-86B3-B9EC-2A39B4517B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18" y="0"/>
            <a:ext cx="5143500" cy="6858000"/>
          </a:xfrm>
          <a:prstGeom prst="rect">
            <a:avLst/>
          </a:prstGeom>
          <a:noFill/>
        </p:spPr>
      </p:pic>
      <p:pic>
        <p:nvPicPr>
          <p:cNvPr id="2" name="Image 1" descr="Une image contenant herbe, plein air, roue, vélo&#10;&#10;Description générée automatiquement">
            <a:extLst>
              <a:ext uri="{FF2B5EF4-FFF2-40B4-BE49-F238E27FC236}">
                <a16:creationId xmlns:a16="http://schemas.microsoft.com/office/drawing/2014/main" id="{9EF0DDEE-6997-CF80-54CF-4C5BE78064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8624" y="857250"/>
            <a:ext cx="6858000" cy="5143500"/>
          </a:xfrm>
          <a:prstGeom prst="rect">
            <a:avLst/>
          </a:prstGeom>
          <a:noFill/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0E347A2-59CD-8FAB-5375-0EC16C6B7B5A}"/>
              </a:ext>
            </a:extLst>
          </p:cNvPr>
          <p:cNvSpPr txBox="1"/>
          <p:nvPr/>
        </p:nvSpPr>
        <p:spPr>
          <a:xfrm>
            <a:off x="36677" y="195407"/>
            <a:ext cx="31053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Entretien des </a:t>
            </a:r>
            <a:r>
              <a:rPr lang="en-US" b="1" dirty="0" err="1">
                <a:solidFill>
                  <a:schemeClr val="bg1"/>
                </a:solidFill>
              </a:rPr>
              <a:t>vélos</a:t>
            </a:r>
            <a:r>
              <a:rPr lang="en-US" b="1" dirty="0">
                <a:solidFill>
                  <a:schemeClr val="bg1"/>
                </a:solidFill>
              </a:rPr>
              <a:t> des </a:t>
            </a:r>
            <a:r>
              <a:rPr lang="en-US" b="1" dirty="0" err="1">
                <a:solidFill>
                  <a:schemeClr val="bg1"/>
                </a:solidFill>
              </a:rPr>
              <a:t>travailleurs</a:t>
            </a:r>
            <a:endParaRPr lang="fr-BE" b="1" dirty="0">
              <a:solidFill>
                <a:schemeClr val="bg1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74A7048-34CB-DEAA-C98C-28E1CEDE7424}"/>
              </a:ext>
            </a:extLst>
          </p:cNvPr>
          <p:cNvSpPr txBox="1"/>
          <p:nvPr/>
        </p:nvSpPr>
        <p:spPr>
          <a:xfrm>
            <a:off x="5891556" y="195407"/>
            <a:ext cx="32403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Explications sur les </a:t>
            </a:r>
            <a:r>
              <a:rPr lang="en-US" b="1" dirty="0" err="1">
                <a:solidFill>
                  <a:schemeClr val="bg1"/>
                </a:solidFill>
              </a:rPr>
              <a:t>vélos</a:t>
            </a:r>
            <a:r>
              <a:rPr lang="en-US" b="1" dirty="0">
                <a:solidFill>
                  <a:schemeClr val="bg1"/>
                </a:solidFill>
              </a:rPr>
              <a:t> et les </a:t>
            </a:r>
            <a:r>
              <a:rPr lang="en-US" b="1" dirty="0" err="1">
                <a:solidFill>
                  <a:schemeClr val="bg1"/>
                </a:solidFill>
              </a:rPr>
              <a:t>trottinettes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électriques</a:t>
            </a:r>
            <a:endParaRPr lang="fr-B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98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8D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plein air, personne, herbe, habits&#10;&#10;Description générée automatiquement">
            <a:extLst>
              <a:ext uri="{FF2B5EF4-FFF2-40B4-BE49-F238E27FC236}">
                <a16:creationId xmlns:a16="http://schemas.microsoft.com/office/drawing/2014/main" id="{06654A72-1FFB-3E13-4551-2A6D74941F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0" t="11326" b="12446"/>
          <a:stretch/>
        </p:blipFill>
        <p:spPr>
          <a:xfrm rot="5400000">
            <a:off x="-917987" y="823695"/>
            <a:ext cx="6848975" cy="5194568"/>
          </a:xfrm>
        </p:spPr>
      </p:pic>
      <p:pic>
        <p:nvPicPr>
          <p:cNvPr id="9" name="Image 8" descr="Une image contenant plein air, personne, ciel, chaussures&#10;&#10;Description générée automatiquement">
            <a:extLst>
              <a:ext uri="{FF2B5EF4-FFF2-40B4-BE49-F238E27FC236}">
                <a16:creationId xmlns:a16="http://schemas.microsoft.com/office/drawing/2014/main" id="{68BD9CF3-6D48-7571-B8D5-7B4C825743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5" t="24398" r="6251"/>
          <a:stretch/>
        </p:blipFill>
        <p:spPr>
          <a:xfrm>
            <a:off x="4682970" y="-3509"/>
            <a:ext cx="4815500" cy="6848975"/>
          </a:xfrm>
          <a:prstGeom prst="rect">
            <a:avLst/>
          </a:prstGeom>
        </p:spPr>
      </p:pic>
      <p:pic>
        <p:nvPicPr>
          <p:cNvPr id="7" name="Image 6" descr="Une image contenant habits, plein air, personne, ciel&#10;&#10;Description générée automatiquement">
            <a:extLst>
              <a:ext uri="{FF2B5EF4-FFF2-40B4-BE49-F238E27FC236}">
                <a16:creationId xmlns:a16="http://schemas.microsoft.com/office/drawing/2014/main" id="{C27F519A-3AE4-ACC1-68CF-846E7DC832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94"/>
          <a:stretch/>
        </p:blipFill>
        <p:spPr>
          <a:xfrm>
            <a:off x="2619990" y="3023955"/>
            <a:ext cx="4666020" cy="29521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115BC39-ECF2-965A-FA97-22659D2479A5}"/>
              </a:ext>
            </a:extLst>
          </p:cNvPr>
          <p:cNvSpPr txBox="1"/>
          <p:nvPr/>
        </p:nvSpPr>
        <p:spPr>
          <a:xfrm>
            <a:off x="1904441" y="8620"/>
            <a:ext cx="60971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</a:rPr>
              <a:t>Test de trottinettes électriques</a:t>
            </a:r>
            <a:endParaRPr lang="fr-BE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75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personne, habits, herbe, plein air&#10;&#10;Description générée automatiquement">
            <a:extLst>
              <a:ext uri="{FF2B5EF4-FFF2-40B4-BE49-F238E27FC236}">
                <a16:creationId xmlns:a16="http://schemas.microsoft.com/office/drawing/2014/main" id="{9405968F-6CD0-274C-DC8F-BF564B8909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4" r="12576"/>
          <a:stretch/>
        </p:blipFill>
        <p:spPr>
          <a:xfrm>
            <a:off x="20" y="10"/>
            <a:ext cx="9905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55594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habits, personne, homme, herbe&#10;&#10;Description générée automatiquement">
            <a:extLst>
              <a:ext uri="{FF2B5EF4-FFF2-40B4-BE49-F238E27FC236}">
                <a16:creationId xmlns:a16="http://schemas.microsoft.com/office/drawing/2014/main" id="{30E95026-D789-9A20-4BA1-1D8D5DDCA6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" r="17294"/>
          <a:stretch/>
        </p:blipFill>
        <p:spPr>
          <a:xfrm>
            <a:off x="20" y="10"/>
            <a:ext cx="9905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3250065672"/>
      </p:ext>
    </p:extLst>
  </p:cSld>
  <p:clrMapOvr>
    <a:masterClrMapping/>
  </p:clrMapOvr>
  <p:transition spd="slow" advClick="0" advTm="3000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1967154" y="2078850"/>
            <a:ext cx="5971692" cy="301533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800" b="1" kern="1200" cap="all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kumimoji="0" lang="fr-FR" dirty="0">
                <a:solidFill>
                  <a:srgbClr val="CC3300"/>
                </a:solidFill>
              </a:rPr>
              <a:t>  AUTO5</a:t>
            </a:r>
          </a:p>
          <a:p>
            <a:r>
              <a:rPr kumimoji="0" lang="fr-FR" sz="4000" dirty="0">
                <a:solidFill>
                  <a:srgbClr val="CC3300"/>
                </a:solidFill>
              </a:rPr>
              <a:t>(centre de Waterloo)</a:t>
            </a:r>
          </a:p>
        </p:txBody>
      </p:sp>
    </p:spTree>
    <p:extLst>
      <p:ext uri="{BB962C8B-B14F-4D97-AF65-F5344CB8AC3E}">
        <p14:creationId xmlns:p14="http://schemas.microsoft.com/office/powerpoint/2010/main" val="290930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:dissolve/>
      </p:transition>
    </mc:Choice>
    <mc:Fallback xmlns="">
      <p:transition spd="slow" advClick="0" advTm="3000">
        <p:dissolv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6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5402EA-A1D5-D08D-E042-8E98B64D74AF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fr-BE" dirty="0"/>
              <a:t>Chez Atelier Jean Regniers</a:t>
            </a:r>
          </a:p>
        </p:txBody>
      </p:sp>
      <p:pic>
        <p:nvPicPr>
          <p:cNvPr id="5" name="Espace réservé du contenu 4" descr="Une image contenant roue, herbe, transport, plein air&#10;&#10;Description générée automatiquement">
            <a:extLst>
              <a:ext uri="{FF2B5EF4-FFF2-40B4-BE49-F238E27FC236}">
                <a16:creationId xmlns:a16="http://schemas.microsoft.com/office/drawing/2014/main" id="{61A1D32E-2528-3AEC-956A-20B5AA8709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864"/>
            <a:ext cx="5021570" cy="2931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 descr="Une image contenant herbe, plein air, roue, personne&#10;&#10;Description générée automatiquement">
            <a:extLst>
              <a:ext uri="{FF2B5EF4-FFF2-40B4-BE49-F238E27FC236}">
                <a16:creationId xmlns:a16="http://schemas.microsoft.com/office/drawing/2014/main" id="{2D6F7EF3-7DC0-D49D-A53B-211F8B9F66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045" y="1011193"/>
            <a:ext cx="4412940" cy="5883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 8" descr="Une image contenant herbe, plein air, roue, vélo&#10;&#10;Description générée automatiquement">
            <a:extLst>
              <a:ext uri="{FF2B5EF4-FFF2-40B4-BE49-F238E27FC236}">
                <a16:creationId xmlns:a16="http://schemas.microsoft.com/office/drawing/2014/main" id="{59B3C3D6-B72D-5C3B-37D7-305A072B25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92" r="6335"/>
          <a:stretch/>
        </p:blipFill>
        <p:spPr>
          <a:xfrm rot="5400000">
            <a:off x="1222349" y="3532393"/>
            <a:ext cx="2966309" cy="3684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06763495"/>
      </p:ext>
    </p:extLst>
  </p:cSld>
  <p:clrMapOvr>
    <a:masterClrMapping/>
  </p:clrMapOvr>
  <p:transition spd="slow" advClick="0" advTm="3000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C7FE8A-24FB-077C-473B-C363321EC70E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fr-BE" dirty="0"/>
              <a:t>Chez Total</a:t>
            </a:r>
          </a:p>
        </p:txBody>
      </p:sp>
      <p:pic>
        <p:nvPicPr>
          <p:cNvPr id="5" name="Espace réservé du contenu 4" descr="Une image contenant personne, habits, plein air, ciel&#10;&#10;Description générée automatiquement">
            <a:extLst>
              <a:ext uri="{FF2B5EF4-FFF2-40B4-BE49-F238E27FC236}">
                <a16:creationId xmlns:a16="http://schemas.microsoft.com/office/drawing/2014/main" id="{004CEA07-D562-EEBF-A9C1-48FBC55B65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9"/>
          <a:stretch/>
        </p:blipFill>
        <p:spPr>
          <a:xfrm>
            <a:off x="0" y="985592"/>
            <a:ext cx="5481741" cy="3598249"/>
          </a:xfrm>
        </p:spPr>
      </p:pic>
      <p:pic>
        <p:nvPicPr>
          <p:cNvPr id="7" name="Image 6" descr="Une image contenant personne, roue, plein air, Roue de vélo&#10;&#10;Description générée automatiquement">
            <a:extLst>
              <a:ext uri="{FF2B5EF4-FFF2-40B4-BE49-F238E27FC236}">
                <a16:creationId xmlns:a16="http://schemas.microsoft.com/office/drawing/2014/main" id="{F6E45E0B-05F9-D6C4-909A-1D0FDFCDB2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741" y="980728"/>
            <a:ext cx="4416955" cy="5889273"/>
          </a:xfrm>
          <a:prstGeom prst="rect">
            <a:avLst/>
          </a:prstGeom>
        </p:spPr>
      </p:pic>
      <p:pic>
        <p:nvPicPr>
          <p:cNvPr id="9" name="Image 8" descr="Une image contenant roue, plein air, Véhicule terrestre, véhicule&#10;&#10;Description générée automatiquement">
            <a:extLst>
              <a:ext uri="{FF2B5EF4-FFF2-40B4-BE49-F238E27FC236}">
                <a16:creationId xmlns:a16="http://schemas.microsoft.com/office/drawing/2014/main" id="{02B05CF0-88E2-128D-C414-A7E179C236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54" r="14778" b="18410"/>
          <a:stretch/>
        </p:blipFill>
        <p:spPr>
          <a:xfrm>
            <a:off x="-7304" y="4239090"/>
            <a:ext cx="5481741" cy="263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15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2505670" y="2060130"/>
            <a:ext cx="5012614" cy="233412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800" b="1" kern="1200" cap="all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kumimoji="0" lang="fr-FR" dirty="0" err="1">
                <a:solidFill>
                  <a:srgbClr val="CC3300"/>
                </a:solidFill>
              </a:rPr>
              <a:t>Ikanbi</a:t>
            </a:r>
            <a:endParaRPr kumimoji="0" lang="fr-FR" dirty="0">
              <a:solidFill>
                <a:srgbClr val="CC3300"/>
              </a:solidFill>
            </a:endParaRPr>
          </a:p>
          <a:p>
            <a:r>
              <a:rPr kumimoji="0" lang="fr-FR" dirty="0">
                <a:solidFill>
                  <a:srgbClr val="CC3300"/>
                </a:solidFill>
              </a:rPr>
              <a:t>(ANS)</a:t>
            </a:r>
          </a:p>
        </p:txBody>
      </p:sp>
    </p:spTree>
    <p:extLst>
      <p:ext uri="{BB962C8B-B14F-4D97-AF65-F5344CB8AC3E}">
        <p14:creationId xmlns:p14="http://schemas.microsoft.com/office/powerpoint/2010/main" val="367819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:dissolve/>
      </p:transition>
    </mc:Choice>
    <mc:Fallback xmlns="">
      <p:transition spd="slow" advClick="0" advTm="3000">
        <p:dissolv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roue, Roue de vélo, plein air, Véhicule terrestre&#10;&#10;Description générée automatiquement">
            <a:extLst>
              <a:ext uri="{FF2B5EF4-FFF2-40B4-BE49-F238E27FC236}">
                <a16:creationId xmlns:a16="http://schemas.microsoft.com/office/drawing/2014/main" id="{7A922785-B531-C41E-63E6-35A44C1B88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37" y="3249952"/>
            <a:ext cx="4810730" cy="3608048"/>
          </a:xfrm>
          <a:prstGeom prst="rect">
            <a:avLst/>
          </a:prstGeom>
        </p:spPr>
      </p:pic>
      <p:pic>
        <p:nvPicPr>
          <p:cNvPr id="5" name="Espace réservé du contenu 4" descr="Une image contenant roue, personne, Véhicule terrestre, plein air&#10;&#10;Description générée automatiquement">
            <a:extLst>
              <a:ext uri="{FF2B5EF4-FFF2-40B4-BE49-F238E27FC236}">
                <a16:creationId xmlns:a16="http://schemas.microsoft.com/office/drawing/2014/main" id="{5345B983-184E-741C-6610-55891F835A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77093" cy="3582820"/>
          </a:xfrm>
        </p:spPr>
      </p:pic>
      <p:pic>
        <p:nvPicPr>
          <p:cNvPr id="9" name="Image 8" descr="Une image contenant roue, pneu, personne, habits&#10;&#10;Description générée automatiquement">
            <a:extLst>
              <a:ext uri="{FF2B5EF4-FFF2-40B4-BE49-F238E27FC236}">
                <a16:creationId xmlns:a16="http://schemas.microsoft.com/office/drawing/2014/main" id="{689D6147-85BD-A672-A6A0-02B8F935C2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4" r="10122"/>
          <a:stretch/>
        </p:blipFill>
        <p:spPr>
          <a:xfrm>
            <a:off x="4776595" y="0"/>
            <a:ext cx="51294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35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1442609" y="2060130"/>
            <a:ext cx="7065785" cy="233412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800" b="1" kern="1200" cap="all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kumimoji="0" lang="fr-FR" dirty="0">
                <a:solidFill>
                  <a:srgbClr val="CC3300"/>
                </a:solidFill>
              </a:rPr>
              <a:t>  Total Energies one tech </a:t>
            </a:r>
            <a:r>
              <a:rPr kumimoji="0" lang="fr-FR" dirty="0" err="1">
                <a:solidFill>
                  <a:srgbClr val="CC3300"/>
                </a:solidFill>
              </a:rPr>
              <a:t>belgium</a:t>
            </a:r>
            <a:endParaRPr kumimoji="0" lang="fr-FR" dirty="0">
              <a:solidFill>
                <a:srgbClr val="CC3300"/>
              </a:solidFill>
            </a:endParaRPr>
          </a:p>
          <a:p>
            <a:r>
              <a:rPr kumimoji="0" lang="fr-FR" dirty="0">
                <a:solidFill>
                  <a:srgbClr val="CC3300"/>
                </a:solidFill>
              </a:rPr>
              <a:t>(FELUY)</a:t>
            </a:r>
          </a:p>
        </p:txBody>
      </p:sp>
    </p:spTree>
    <p:extLst>
      <p:ext uri="{BB962C8B-B14F-4D97-AF65-F5344CB8AC3E}">
        <p14:creationId xmlns:p14="http://schemas.microsoft.com/office/powerpoint/2010/main" val="174784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:dissolve/>
      </p:transition>
    </mc:Choice>
    <mc:Fallback xmlns="">
      <p:transition spd="slow" advClick="0" advTm="3000">
        <p:dissolv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texte, habits, homme, costume&#10;&#10;Description générée automatiquement">
            <a:extLst>
              <a:ext uri="{FF2B5EF4-FFF2-40B4-BE49-F238E27FC236}">
                <a16:creationId xmlns:a16="http://schemas.microsoft.com/office/drawing/2014/main" id="{66B45950-C5B8-4E81-8493-FAD7BDF509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2"/>
          <a:stretch/>
        </p:blipFill>
        <p:spPr>
          <a:xfrm>
            <a:off x="20" y="10"/>
            <a:ext cx="9905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2678057427"/>
      </p:ext>
    </p:extLst>
  </p:cSld>
  <p:clrMapOvr>
    <a:masterClrMapping/>
  </p:clrMapOvr>
  <p:transition spd="slow" advClick="0" advTm="3000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A9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, Publicité, affiche, signe&#10;&#10;Description générée automatiquement">
            <a:extLst>
              <a:ext uri="{FF2B5EF4-FFF2-40B4-BE49-F238E27FC236}">
                <a16:creationId xmlns:a16="http://schemas.microsoft.com/office/drawing/2014/main" id="{8A06BC9A-BCC3-8E28-37F4-7E80836481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8" t="4669" r="6465" b="5778"/>
          <a:stretch/>
        </p:blipFill>
        <p:spPr>
          <a:xfrm>
            <a:off x="5133021" y="391162"/>
            <a:ext cx="4458230" cy="6097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 4" descr="Une image contenant texte, Véhicule terrestre, véhicule, roue&#10;&#10;Description générée automatiquement">
            <a:extLst>
              <a:ext uri="{FF2B5EF4-FFF2-40B4-BE49-F238E27FC236}">
                <a16:creationId xmlns:a16="http://schemas.microsoft.com/office/drawing/2014/main" id="{B6041281-E443-EBE4-DE8C-A73A428D9D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" t="4669" r="6227" b="5778"/>
          <a:stretch/>
        </p:blipFill>
        <p:spPr>
          <a:xfrm>
            <a:off x="314581" y="391162"/>
            <a:ext cx="4638419" cy="6075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741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rte, signe&#10;&#10;Description générée automatiquement">
            <a:extLst>
              <a:ext uri="{FF2B5EF4-FFF2-40B4-BE49-F238E27FC236}">
                <a16:creationId xmlns:a16="http://schemas.microsoft.com/office/drawing/2014/main" id="{586E7331-4FC4-0C73-7B3B-49E91283D6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0" b="4682"/>
          <a:stretch/>
        </p:blipFill>
        <p:spPr>
          <a:xfrm>
            <a:off x="0" y="821"/>
            <a:ext cx="9905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99450182"/>
      </p:ext>
    </p:extLst>
  </p:cSld>
  <p:clrMapOvr>
    <a:masterClrMapping/>
  </p:clrMapOvr>
  <p:transition spd="slow" advClick="0" advTm="3000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roue, plein air, Véhicule terrestre, véhicule&#10;&#10;Description générée automatiquement">
            <a:extLst>
              <a:ext uri="{FF2B5EF4-FFF2-40B4-BE49-F238E27FC236}">
                <a16:creationId xmlns:a16="http://schemas.microsoft.com/office/drawing/2014/main" id="{9AFA494F-75B2-6A5C-B7FA-8EAE99116F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54" r="14778" b="18410"/>
          <a:stretch/>
        </p:blipFill>
        <p:spPr>
          <a:xfrm>
            <a:off x="4424259" y="4220421"/>
            <a:ext cx="5481741" cy="2630911"/>
          </a:xfrm>
          <a:prstGeom prst="rect">
            <a:avLst/>
          </a:prstGeom>
        </p:spPr>
      </p:pic>
      <p:pic>
        <p:nvPicPr>
          <p:cNvPr id="5" name="Espace réservé du contenu 4" descr="Une image contenant texte, affiche, Publicité, signalisation&#10;&#10;Description générée automatiquement">
            <a:extLst>
              <a:ext uri="{FF2B5EF4-FFF2-40B4-BE49-F238E27FC236}">
                <a16:creationId xmlns:a16="http://schemas.microsoft.com/office/drawing/2014/main" id="{CC11AC2E-AECC-DAFE-6E39-92D5CEC0A7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8" r="6993" b="4073"/>
          <a:stretch/>
        </p:blipFill>
        <p:spPr>
          <a:xfrm>
            <a:off x="0" y="-19659"/>
            <a:ext cx="4668460" cy="6877659"/>
          </a:xfrm>
        </p:spPr>
      </p:pic>
      <p:pic>
        <p:nvPicPr>
          <p:cNvPr id="9" name="Image 8" descr="Une image contenant roue, Roue de vélo, plein air, Véhicule terrestre&#10;&#10;Description générée automatiquement">
            <a:extLst>
              <a:ext uri="{FF2B5EF4-FFF2-40B4-BE49-F238E27FC236}">
                <a16:creationId xmlns:a16="http://schemas.microsoft.com/office/drawing/2014/main" id="{9EF4A911-DD52-86D4-1F3F-1EBC62FE8F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8"/>
          <a:stretch/>
        </p:blipFill>
        <p:spPr>
          <a:xfrm>
            <a:off x="4668459" y="6667"/>
            <a:ext cx="5237541" cy="421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69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F578B61-6326-5AC2-49AB-E934098956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1619" y="998730"/>
            <a:ext cx="4202760" cy="2520280"/>
          </a:xfrm>
        </p:spPr>
        <p:txBody>
          <a:bodyPr/>
          <a:lstStyle/>
          <a:p>
            <a:r>
              <a:rPr lang="en-US" sz="9600" dirty="0"/>
              <a:t>Merci !</a:t>
            </a:r>
          </a:p>
        </p:txBody>
      </p:sp>
      <p:pic>
        <p:nvPicPr>
          <p:cNvPr id="4" name="Image 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A9073627-877E-14BF-34E0-6445C725FC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8" t="14297" r="6795" b="13769"/>
          <a:stretch/>
        </p:blipFill>
        <p:spPr>
          <a:xfrm>
            <a:off x="2713582" y="4419110"/>
            <a:ext cx="4478835" cy="1830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900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7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, roue, Roue de vélo, transport&#10;&#10;Description générée automatiquement">
            <a:extLst>
              <a:ext uri="{FF2B5EF4-FFF2-40B4-BE49-F238E27FC236}">
                <a16:creationId xmlns:a16="http://schemas.microsoft.com/office/drawing/2014/main" id="{25CD5D13-8D5E-8A45-E381-AC479D06BD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507" y="0"/>
            <a:ext cx="4848820" cy="6858000"/>
          </a:xfrm>
          <a:prstGeom prst="rect">
            <a:avLst/>
          </a:prstGeom>
        </p:spPr>
      </p:pic>
      <p:pic>
        <p:nvPicPr>
          <p:cNvPr id="9" name="Image 8" descr="Une image contenant texte, vélo, Roue de vélo, roue&#10;&#10;Description générée automatiquement">
            <a:extLst>
              <a:ext uri="{FF2B5EF4-FFF2-40B4-BE49-F238E27FC236}">
                <a16:creationId xmlns:a16="http://schemas.microsoft.com/office/drawing/2014/main" id="{00DEB1E5-F626-3E7B-EFC7-50CA974B7F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95" y="0"/>
            <a:ext cx="48488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49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7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habits, Visage humain, personne&#10;&#10;Description générée automatiquement">
            <a:extLst>
              <a:ext uri="{FF2B5EF4-FFF2-40B4-BE49-F238E27FC236}">
                <a16:creationId xmlns:a16="http://schemas.microsoft.com/office/drawing/2014/main" id="{956653F6-6C84-4F3E-370C-4D22A6F578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936"/>
            <a:ext cx="4848820" cy="6858000"/>
          </a:xfrm>
          <a:prstGeom prst="rect">
            <a:avLst/>
          </a:prstGeom>
        </p:spPr>
      </p:pic>
      <p:pic>
        <p:nvPicPr>
          <p:cNvPr id="7" name="Image 6" descr="Une image contenant texte, roue, vélo, Véhicule terrestre&#10;&#10;Description générée automatiquement">
            <a:extLst>
              <a:ext uri="{FF2B5EF4-FFF2-40B4-BE49-F238E27FC236}">
                <a16:creationId xmlns:a16="http://schemas.microsoft.com/office/drawing/2014/main" id="{2E63E149-01F3-4305-649D-055EBCE37B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180" y="-31294"/>
            <a:ext cx="48488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545400"/>
      </p:ext>
    </p:extLst>
  </p:cSld>
  <p:clrMapOvr>
    <a:masterClrMapping/>
  </p:clrMapOvr>
  <p:transition spd="slow" advClick="0" advTm="3000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D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Visage humain, affiche, capture d’écran&#10;&#10;Description générée automatiquement">
            <a:extLst>
              <a:ext uri="{FF2B5EF4-FFF2-40B4-BE49-F238E27FC236}">
                <a16:creationId xmlns:a16="http://schemas.microsoft.com/office/drawing/2014/main" id="{E331DFBD-6EED-ED56-842B-5BCCED9397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08"/>
            <a:ext cx="4848820" cy="6858000"/>
          </a:xfrm>
          <a:prstGeom prst="rect">
            <a:avLst/>
          </a:prstGeom>
        </p:spPr>
      </p:pic>
      <p:pic>
        <p:nvPicPr>
          <p:cNvPr id="6" name="Espace réservé du contenu 8" descr="Une image contenant texte, habits, Auvent, bâtiment&#10;&#10;Description générée automatiquement">
            <a:extLst>
              <a:ext uri="{FF2B5EF4-FFF2-40B4-BE49-F238E27FC236}">
                <a16:creationId xmlns:a16="http://schemas.microsoft.com/office/drawing/2014/main" id="{83CA54CB-0710-0FC0-6271-CC147D19D5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105" y="467705"/>
            <a:ext cx="2961295" cy="2961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 descr="Une image contenant transport, roue, Véhicule terrestre, Moyen de transport&#10;&#10;Description générée automatiquement">
            <a:extLst>
              <a:ext uri="{FF2B5EF4-FFF2-40B4-BE49-F238E27FC236}">
                <a16:creationId xmlns:a16="http://schemas.microsoft.com/office/drawing/2014/main" id="{20B4227D-BBEC-30D1-899C-C5E9C4E042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105" y="3744035"/>
            <a:ext cx="2961294" cy="2961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202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2505669" y="2060130"/>
            <a:ext cx="5822705" cy="233412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800" b="1" kern="1200" cap="all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kumimoji="0" lang="fr-FR" dirty="0">
                <a:solidFill>
                  <a:srgbClr val="CC3300"/>
                </a:solidFill>
              </a:rPr>
              <a:t>  CRM Group</a:t>
            </a:r>
          </a:p>
          <a:p>
            <a:r>
              <a:rPr kumimoji="0" lang="fr-FR" sz="4400" dirty="0">
                <a:solidFill>
                  <a:srgbClr val="CC3300"/>
                </a:solidFill>
              </a:rPr>
              <a:t>(Liège – sart </a:t>
            </a:r>
            <a:r>
              <a:rPr kumimoji="0" lang="fr-FR" sz="4400" dirty="0" err="1">
                <a:solidFill>
                  <a:srgbClr val="CC3300"/>
                </a:solidFill>
              </a:rPr>
              <a:t>tilman</a:t>
            </a:r>
            <a:r>
              <a:rPr kumimoji="0" lang="fr-FR" sz="4400" dirty="0">
                <a:solidFill>
                  <a:srgbClr val="CC33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5481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:dissolve/>
      </p:transition>
    </mc:Choice>
    <mc:Fallback xmlns="">
      <p:transition spd="slow" advClick="0" advTm="3000">
        <p:dissolv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plein air, roue, Véhicule terrestre, véhicule&#10;&#10;Description générée automatiquement">
            <a:extLst>
              <a:ext uri="{FF2B5EF4-FFF2-40B4-BE49-F238E27FC236}">
                <a16:creationId xmlns:a16="http://schemas.microsoft.com/office/drawing/2014/main" id="{96AC9A19-B241-A9CC-A1AB-7AB0056F00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2" r="16978"/>
          <a:stretch/>
        </p:blipFill>
        <p:spPr>
          <a:xfrm>
            <a:off x="-1" y="0"/>
            <a:ext cx="9890221" cy="684076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5E7FE02-2EF3-722F-7F5E-B8E53A2D8A48}"/>
              </a:ext>
            </a:extLst>
          </p:cNvPr>
          <p:cNvSpPr txBox="1"/>
          <p:nvPr/>
        </p:nvSpPr>
        <p:spPr>
          <a:xfrm>
            <a:off x="-1435" y="638690"/>
            <a:ext cx="34024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>
                <a:solidFill>
                  <a:schemeClr val="bg1"/>
                </a:solidFill>
              </a:rPr>
              <a:t>Test de vélos électriques </a:t>
            </a:r>
          </a:p>
          <a:p>
            <a:r>
              <a:rPr lang="fr-BE" b="1" dirty="0">
                <a:solidFill>
                  <a:schemeClr val="bg1"/>
                </a:solidFill>
              </a:rPr>
              <a:t>pour les déplacements </a:t>
            </a:r>
          </a:p>
          <a:p>
            <a:r>
              <a:rPr lang="fr-BE" b="1" dirty="0">
                <a:solidFill>
                  <a:schemeClr val="bg1"/>
                </a:solidFill>
              </a:rPr>
              <a:t>entre les 4 sites</a:t>
            </a:r>
          </a:p>
        </p:txBody>
      </p:sp>
    </p:spTree>
    <p:extLst>
      <p:ext uri="{BB962C8B-B14F-4D97-AF65-F5344CB8AC3E}">
        <p14:creationId xmlns:p14="http://schemas.microsoft.com/office/powerpoint/2010/main" val="11423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habits, plein air, personne, chaussures&#10;&#10;Description générée automatiquement">
            <a:extLst>
              <a:ext uri="{FF2B5EF4-FFF2-40B4-BE49-F238E27FC236}">
                <a16:creationId xmlns:a16="http://schemas.microsoft.com/office/drawing/2014/main" id="{8AFE7AFE-975B-C5EE-17EB-621622FD40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87618" y="873325"/>
            <a:ext cx="6858000" cy="5143500"/>
          </a:xfrm>
          <a:prstGeom prst="rect">
            <a:avLst/>
          </a:prstGeom>
        </p:spPr>
      </p:pic>
      <p:pic>
        <p:nvPicPr>
          <p:cNvPr id="11" name="Image 10" descr="Une image contenant plein air, arbre, plante, chaussures&#10;&#10;Description générée automatiquement">
            <a:extLst>
              <a:ext uri="{FF2B5EF4-FFF2-40B4-BE49-F238E27FC236}">
                <a16:creationId xmlns:a16="http://schemas.microsoft.com/office/drawing/2014/main" id="{1B828854-FF5D-3DF2-4F09-89F4EE05A6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85" b="24499"/>
          <a:stretch/>
        </p:blipFill>
        <p:spPr>
          <a:xfrm rot="5400000">
            <a:off x="5070799" y="2026366"/>
            <a:ext cx="6858000" cy="2773119"/>
          </a:xfrm>
          <a:prstGeom prst="rect">
            <a:avLst/>
          </a:prstGeom>
        </p:spPr>
      </p:pic>
      <p:pic>
        <p:nvPicPr>
          <p:cNvPr id="5" name="Image 4" descr="Une image contenant plein air, arbre, ciel, sol&#10;&#10;Description générée automatiquement">
            <a:extLst>
              <a:ext uri="{FF2B5EF4-FFF2-40B4-BE49-F238E27FC236}">
                <a16:creationId xmlns:a16="http://schemas.microsoft.com/office/drawing/2014/main" id="{6796F87F-44B1-C353-4D70-368C654E2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60" b="11717"/>
          <a:stretch/>
        </p:blipFill>
        <p:spPr>
          <a:xfrm rot="5400000">
            <a:off x="-2396746" y="2432462"/>
            <a:ext cx="6858000" cy="202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60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B79F751F547D42985C2BC9FE0B131B" ma:contentTypeVersion="12" ma:contentTypeDescription="Crée un document." ma:contentTypeScope="" ma:versionID="77a5fd516a3df976e5aa03b9586af16e">
  <xsd:schema xmlns:xsd="http://www.w3.org/2001/XMLSchema" xmlns:xs="http://www.w3.org/2001/XMLSchema" xmlns:p="http://schemas.microsoft.com/office/2006/metadata/properties" xmlns:ns2="9dfae713-4bb8-4148-b29c-7ef33a1b57e9" xmlns:ns3="19acf818-161d-4bf4-84ba-3e6d1eaff067" targetNamespace="http://schemas.microsoft.com/office/2006/metadata/properties" ma:root="true" ma:fieldsID="28391cdf5624044233e9d9a7ff4ab1c1" ns2:_="" ns3:_="">
    <xsd:import namespace="9dfae713-4bb8-4148-b29c-7ef33a1b57e9"/>
    <xsd:import namespace="19acf818-161d-4bf4-84ba-3e6d1eaff06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fae713-4bb8-4148-b29c-7ef33a1b57e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Balises d’images" ma:readOnly="false" ma:fieldId="{5cf76f15-5ced-4ddc-b409-7134ff3c332f}" ma:taxonomyMulti="true" ma:sspId="d722630a-8338-42c1-a50e-e052d6c90e1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acf818-161d-4bf4-84ba-3e6d1eaff067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558d4a9a-976f-4ae2-b1ba-21b3c56e25cc}" ma:internalName="TaxCatchAll" ma:showField="CatchAllData" ma:web="19acf818-161d-4bf4-84ba-3e6d1eaff06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9acf818-161d-4bf4-84ba-3e6d1eaff067" xsi:nil="true"/>
    <lcf76f155ced4ddcb4097134ff3c332f xmlns="9dfae713-4bb8-4148-b29c-7ef33a1b57e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C84284D-3CE0-4575-AFB3-2033E5037904}"/>
</file>

<file path=customXml/itemProps2.xml><?xml version="1.0" encoding="utf-8"?>
<ds:datastoreItem xmlns:ds="http://schemas.openxmlformats.org/officeDocument/2006/customXml" ds:itemID="{29021C2C-8074-45ED-ADFD-EE46D38D29F8}"/>
</file>

<file path=customXml/itemProps3.xml><?xml version="1.0" encoding="utf-8"?>
<ds:datastoreItem xmlns:ds="http://schemas.openxmlformats.org/officeDocument/2006/customXml" ds:itemID="{4500B03A-F431-421C-97C9-F7FCD00ED875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6484</TotalTime>
  <Words>284</Words>
  <Application>Microsoft Office PowerPoint</Application>
  <PresentationFormat>Format A4 (210 x 297 mm)</PresentationFormat>
  <Paragraphs>60</Paragraphs>
  <Slides>36</Slides>
  <Notes>9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42" baseType="lpstr">
      <vt:lpstr>Arial</vt:lpstr>
      <vt:lpstr>Calibri</vt:lpstr>
      <vt:lpstr>Century Gothic</vt:lpstr>
      <vt:lpstr>Times New Roman</vt:lpstr>
      <vt:lpstr>Wingdings</vt:lpstr>
      <vt:lpstr>Conception personnalisée</vt:lpstr>
      <vt:lpstr>Présentation PowerPoint</vt:lpstr>
      <vt:lpstr> Semaine de la Mobilité et le Défi Mobilité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Chez Atelier Jean Regniers</vt:lpstr>
      <vt:lpstr>Chez Total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Merci !</vt:lpstr>
    </vt:vector>
  </TitlesOfParts>
  <Company>CEPAG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projet RISE</dc:title>
  <dc:creator>RIGO Julie</dc:creator>
  <cp:lastModifiedBy>Amélie Delporte</cp:lastModifiedBy>
  <cp:revision>431</cp:revision>
  <cp:lastPrinted>2023-10-30T15:29:16Z</cp:lastPrinted>
  <dcterms:created xsi:type="dcterms:W3CDTF">2001-09-21T11:55:29Z</dcterms:created>
  <dcterms:modified xsi:type="dcterms:W3CDTF">2024-11-07T14:53:46Z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7200.00000000000</vt:lpwstr>
  </property>
  <property fmtid="{D5CDD505-2E9C-101B-9397-08002B2CF9AE}" pid="3" name="ContentTypeId">
    <vt:lpwstr>0x0101005BB79F751F547D42985C2BC9FE0B131B</vt:lpwstr>
  </property>
</Properties>
</file>